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3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360000">
            <a:off x="2951328" y="2847413"/>
            <a:ext cx="5502844" cy="1859660"/>
          </a:xfrm>
        </p:spPr>
        <p:txBody>
          <a:bodyPr/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Исторические сведения о производной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818765"/>
            <a:ext cx="8928992" cy="49055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Группа 11-35  ГБПОУ КК Краснодарский гуманитарно-технологический колледж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matemonline.com/wp-content/uploads/2010/12/mata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060" y="39455"/>
            <a:ext cx="4018939" cy="302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4.bp.blogspot.com/-IUGRK-jD1BQ/UXPQE01mqvI/AAAAAAAAAcA/2NhVhvhK3w8/s1600/Umni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" y="39455"/>
            <a:ext cx="3779912" cy="418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detkiuch.ru/stati/matemati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50324">
            <a:off x="1214239" y="4449150"/>
            <a:ext cx="1374108" cy="12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encrypted-tbn2.gstatic.com/images?q=tbn:ANd9GcSKDXF4XFvt5QkuxfFl9KDP7q2MOWctTk8CHTL6jqw0FBb1NScPf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8215">
            <a:off x="3847030" y="4579595"/>
            <a:ext cx="2748220" cy="115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107504" y="6359984"/>
            <a:ext cx="8928992" cy="490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800" kern="1200">
                <a:solidFill>
                  <a:srgbClr val="0001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</a:rPr>
              <a:t>Краснодар, 2014 г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1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lib.rus.ec/i/91/367391/i_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27" y="4269163"/>
            <a:ext cx="2794988" cy="241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decoder.ru/media/pic_full/0/6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6909"/>
            <a:ext cx="4469767" cy="23223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fmclass.ru/pic/48383f5009934/pi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660" y="194459"/>
            <a:ext cx="2444947" cy="325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47703" y="135037"/>
            <a:ext cx="6271108" cy="4400657"/>
            <a:chOff x="386160" y="280590"/>
            <a:chExt cx="6043872" cy="4093208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86160" y="280590"/>
              <a:ext cx="6043872" cy="3733605"/>
              <a:chOff x="373832" y="2093238"/>
              <a:chExt cx="6043872" cy="2840882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395536" y="2132856"/>
                <a:ext cx="54726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pic>
            <p:nvPicPr>
              <p:cNvPr id="5" name="Picture 6" descr="http://2.bp.blogspot.com/-9M0j5Om9MlM/T2sUgNsYUiI/AAAAAAAALpw/UKWgC8x5Bw8/s1600/%D1%80%D0%B0%D0%BC%D0%BA%D0%B0_Vintage_%D0%BA%D0%BB%D0%B8%D0%BF%D0%B0%D1%80%D1%82_03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32" y="2093238"/>
                <a:ext cx="6043872" cy="28408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Прямоугольник 3"/>
            <p:cNvSpPr/>
            <p:nvPr/>
          </p:nvSpPr>
          <p:spPr>
            <a:xfrm>
              <a:off x="642876" y="550692"/>
              <a:ext cx="5530440" cy="3823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Monotype Corsiva" panose="03010101010201010101" pitchFamily="66" charset="0"/>
                </a:rPr>
                <a:t>Решительный шаг к созданию  прочного фундамента анализа был сделан в 20-е годы  Х</a:t>
              </a:r>
              <a:r>
                <a:rPr lang="en-US" sz="2800" b="1" dirty="0" smtClean="0">
                  <a:latin typeface="Monotype Corsiva" panose="03010101010201010101" pitchFamily="66" charset="0"/>
                </a:rPr>
                <a:t>IX </a:t>
              </a:r>
              <a:r>
                <a:rPr lang="ru-RU" sz="2800" b="1" dirty="0" smtClean="0">
                  <a:latin typeface="Monotype Corsiva" panose="03010101010201010101" pitchFamily="66" charset="0"/>
                </a:rPr>
                <a:t>в. французским математиком О. Коши, предложившим  точные  определения пределов функции и последовательности и на их основе доказавшим многие фундаментальные теоремы анализа. </a:t>
              </a:r>
              <a:endParaRPr lang="ru-RU" sz="2800" b="1" dirty="0">
                <a:latin typeface="Monotype Corsiva" panose="03010101010201010101" pitchFamily="66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921805" y="3511254"/>
            <a:ext cx="2083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Коши Огюстен  Луи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53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98715" y="206873"/>
            <a:ext cx="6913872" cy="4385512"/>
            <a:chOff x="373832" y="2031493"/>
            <a:chExt cx="5494312" cy="3429336"/>
          </a:xfrm>
        </p:grpSpPr>
        <p:pic>
          <p:nvPicPr>
            <p:cNvPr id="5" name="Picture 6" descr="http://2.bp.blogspot.com/-9M0j5Om9MlM/T2sUgNsYUiI/AAAAAAAALpw/UKWgC8x5Bw8/s1600/%D1%80%D0%B0%D0%BC%D0%BA%D0%B0_Vintage_%D0%BA%D0%BB%D0%B8%D0%BF%D0%B0%D1%80%D1%82_0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832" y="2031493"/>
              <a:ext cx="4719496" cy="3429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95536" y="2132856"/>
              <a:ext cx="54726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721378" y="630036"/>
            <a:ext cx="53627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Monotype Corsiva" panose="03010101010201010101" pitchFamily="66" charset="0"/>
              </a:rPr>
              <a:t>В конце </a:t>
            </a:r>
            <a:r>
              <a:rPr lang="en-US" sz="2400" b="1" dirty="0" smtClean="0">
                <a:latin typeface="Monotype Corsiva" panose="03010101010201010101" pitchFamily="66" charset="0"/>
              </a:rPr>
              <a:t>XIX </a:t>
            </a:r>
            <a:r>
              <a:rPr lang="ru-RU" sz="2400" b="1" dirty="0" smtClean="0">
                <a:latin typeface="Monotype Corsiva" panose="03010101010201010101" pitchFamily="66" charset="0"/>
              </a:rPr>
              <a:t>столетия  вслед за теорией пределов, созданной Коши, сразу в нескольких формах  немецкими математиками  Р. Дедекиндом, 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Г</a:t>
            </a:r>
            <a:r>
              <a:rPr lang="ru-RU" sz="2400" b="1" dirty="0">
                <a:latin typeface="Monotype Corsiva" panose="03010101010201010101" pitchFamily="66" charset="0"/>
              </a:rPr>
              <a:t>. Кантором </a:t>
            </a:r>
            <a:r>
              <a:rPr lang="ru-RU" sz="2400" b="1" dirty="0" smtClean="0">
                <a:latin typeface="Monotype Corsiva" panose="03010101010201010101" pitchFamily="66" charset="0"/>
              </a:rPr>
              <a:t> и К. Вейерштрассом была построена теория действительного  числа. 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Первые представления о числах  складывались постепенно под  влиянием практики. С давних пор числа применялись при счете и измерении величин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10244" name="Picture 4" descr="http://www.2-999-999.ru/files/file/event/Kant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584" y="3679755"/>
            <a:ext cx="2077864" cy="260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krugosvet.ru/images/1008581_8581_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584" y="221987"/>
            <a:ext cx="2077864" cy="306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704727" y="328498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К Вейерштрасс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65292" y="6254240"/>
            <a:ext cx="1529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Г Кантор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10256" name="Picture 16" descr="http://podelise.ru/tw_files2/urls_409/8/d-7723/7723_html_11677eb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61" y="4870895"/>
            <a:ext cx="2172671" cy="141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https://encrypted-tbn2.gstatic.com/images?q=tbn:ANd9GcQW278xD6QDTA0oJkMcc-8DzniBPkfsXoZM61XWd3yclSNVL7H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831" y="4850738"/>
            <a:ext cx="2102353" cy="158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https://encrypted-tbn2.gstatic.com/images?q=tbn:ANd9GcQ9cr8MZnICjQzDx5GgFjSayEMwz3UzN9LpOKN4ov2W98miHS8x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433" y="4842248"/>
            <a:ext cx="1561432" cy="140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68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67544" y="260082"/>
            <a:ext cx="8136904" cy="4410190"/>
            <a:chOff x="467544" y="260082"/>
            <a:chExt cx="8136904" cy="4410190"/>
          </a:xfrm>
        </p:grpSpPr>
        <p:pic>
          <p:nvPicPr>
            <p:cNvPr id="11274" name="Picture 10" descr="https://encrypted-tbn2.gstatic.com/images?q=tbn:ANd9GcQSLdyYzlgxTcN7wgl4Hhxf1_Xqaij9RQkakPmi6hT-X5T4b2xh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60082"/>
              <a:ext cx="8136904" cy="4410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Заголовок 1"/>
            <p:cNvSpPr txBox="1">
              <a:spLocks/>
            </p:cNvSpPr>
            <p:nvPr/>
          </p:nvSpPr>
          <p:spPr>
            <a:xfrm>
              <a:off x="1187624" y="1628800"/>
              <a:ext cx="6552728" cy="151216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8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ru-RU" sz="3200" b="1" dirty="0" smtClean="0">
                  <a:latin typeface="Monotype Corsiva" panose="03010101010201010101" pitchFamily="66" charset="0"/>
                </a:rPr>
                <a:t>Лозунг математиков Х</a:t>
              </a:r>
              <a:r>
                <a:rPr lang="en-US" sz="3200" b="1" dirty="0" smtClean="0">
                  <a:latin typeface="Monotype Corsiva" panose="03010101010201010101" pitchFamily="66" charset="0"/>
                </a:rPr>
                <a:t>VII </a:t>
              </a:r>
              <a:r>
                <a:rPr lang="ru-RU" sz="3200" b="1" dirty="0" smtClean="0">
                  <a:latin typeface="Monotype Corsiva" panose="03010101010201010101" pitchFamily="66" charset="0"/>
                </a:rPr>
                <a:t>в. «Двигайтесь вперед, и вера в правильность результатов к вам придет»</a:t>
              </a:r>
              <a:endParaRPr lang="ru-RU" sz="3200" b="1" dirty="0">
                <a:latin typeface="Monotype Corsiva" panose="03010101010201010101" pitchFamily="66" charset="0"/>
              </a:endParaRPr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3752" y="4670272"/>
            <a:ext cx="8041440" cy="1442674"/>
          </a:xfrm>
        </p:spPr>
        <p:txBody>
          <a:bodyPr>
            <a:prstTxWarp prst="textInflateBottom">
              <a:avLst/>
            </a:prstTxWarp>
          </a:bodyPr>
          <a:lstStyle/>
          <a:p>
            <a:r>
              <a:rPr lang="ru-RU" sz="5400" b="1" dirty="0" smtClean="0">
                <a:latin typeface="Monotype Corsiva" panose="03010101010201010101" pitchFamily="66" charset="0"/>
              </a:rPr>
              <a:t>Спасибо за внимание!</a:t>
            </a:r>
            <a:endParaRPr lang="ru-RU" sz="5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9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0.liveinternet.ru/images/attach/c/3/83/297/83297862_large_rastfr0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2975" cy="576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115616" y="1484784"/>
            <a:ext cx="6724277" cy="331236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latin typeface="Monotype Corsiva" panose="03010101010201010101" pitchFamily="66" charset="0"/>
              </a:rPr>
              <a:t>Великий французский мыслитель Вольтер заметил, что дифференциальное исчисление представляет собой искусство вычислять и точно измерять вещи, существование которых не может быть доказано 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9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https://encrypted-tbn0.gstatic.com/images?q=tbn:ANd9GcSGq0sYCVbPkLjdGoqk4Qntozj7G8JOZllw1f5_1zcUPrbjTP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428" y="3587058"/>
            <a:ext cx="3193520" cy="309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17116" y="286643"/>
            <a:ext cx="6043872" cy="4078462"/>
            <a:chOff x="386160" y="199442"/>
            <a:chExt cx="6043872" cy="392724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386160" y="199442"/>
              <a:ext cx="6043872" cy="3927240"/>
              <a:chOff x="373832" y="2031493"/>
              <a:chExt cx="6043872" cy="2988218"/>
            </a:xfrm>
          </p:grpSpPr>
          <p:pic>
            <p:nvPicPr>
              <p:cNvPr id="2054" name="Picture 6" descr="http://2.bp.blogspot.com/-9M0j5Om9MlM/T2sUgNsYUiI/AAAAAAAALpw/UKWgC8x5Bw8/s1600/%D1%80%D0%B0%D0%BC%D0%BA%D0%B0_Vintage_%D0%BA%D0%BB%D0%B8%D0%BF%D0%B0%D1%80%D1%82_03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32" y="2031493"/>
                <a:ext cx="6043872" cy="29882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395536" y="2132856"/>
                <a:ext cx="54726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</p:grpSp>
        <p:sp>
          <p:nvSpPr>
            <p:cNvPr id="5" name="Прямоугольник 4"/>
            <p:cNvSpPr/>
            <p:nvPr/>
          </p:nvSpPr>
          <p:spPr>
            <a:xfrm>
              <a:off x="683568" y="552347"/>
              <a:ext cx="5530440" cy="3408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>
                  <a:latin typeface="Monotype Corsiva" panose="03010101010201010101" pitchFamily="66" charset="0"/>
                </a:rPr>
                <a:t>Ряд задач дифференциального исчисления был решен еще в древности. Они встречались у Евклида. Ряд таких задач был решен Архимедом, разработавшим способ проведения касательной, примененный им к спирали, </a:t>
              </a:r>
              <a:r>
                <a:rPr lang="ru-RU" sz="2800" b="1" dirty="0" smtClean="0">
                  <a:latin typeface="Monotype Corsiva" panose="03010101010201010101" pitchFamily="66" charset="0"/>
                </a:rPr>
                <a:t>и </a:t>
              </a:r>
              <a:r>
                <a:rPr lang="ru-RU" sz="2800" b="1" dirty="0">
                  <a:latin typeface="Monotype Corsiva" panose="03010101010201010101" pitchFamily="66" charset="0"/>
                </a:rPr>
                <a:t>применимый для других кривых. </a:t>
              </a:r>
            </a:p>
          </p:txBody>
        </p:sp>
      </p:grpSp>
      <p:pic>
        <p:nvPicPr>
          <p:cNvPr id="2064" name="Picture 16" descr="http://www.hrono.ru/img/skulptur/arhim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38130" y="252239"/>
            <a:ext cx="2354349" cy="32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www.istorya.ru/imagens/ludi/arhimed/Archimedes'_screw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372" y="4347309"/>
            <a:ext cx="3744416" cy="233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959220" y="3402392"/>
            <a:ext cx="1141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Архимед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8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pload.wikimedia.org/wikipedia/ru/5/5f/Ttartal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652" y="390166"/>
            <a:ext cx="2667000" cy="335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317116" y="286643"/>
            <a:ext cx="6043872" cy="3502397"/>
            <a:chOff x="317116" y="286643"/>
            <a:chExt cx="6043872" cy="3502397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17116" y="286643"/>
              <a:ext cx="6043872" cy="3502397"/>
              <a:chOff x="386160" y="199442"/>
              <a:chExt cx="6043872" cy="4506975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386160" y="199442"/>
                <a:ext cx="6043872" cy="4506975"/>
                <a:chOff x="373832" y="2031493"/>
                <a:chExt cx="6043872" cy="3429336"/>
              </a:xfrm>
            </p:grpSpPr>
            <p:pic>
              <p:nvPicPr>
                <p:cNvPr id="6" name="Picture 6" descr="http://2.bp.blogspot.com/-9M0j5Om9MlM/T2sUgNsYUiI/AAAAAAAALpw/UKWgC8x5Bw8/s1600/%D1%80%D0%B0%D0%BC%D0%BA%D0%B0_Vintage_%D0%BA%D0%BB%D0%B8%D0%BF%D0%B0%D1%80%D1%82_03.pn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3832" y="2031493"/>
                  <a:ext cx="6043872" cy="34293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7" name="TextBox 6"/>
                <p:cNvSpPr txBox="1"/>
                <p:nvPr/>
              </p:nvSpPr>
              <p:spPr>
                <a:xfrm>
                  <a:off x="395536" y="2132856"/>
                  <a:ext cx="54726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ru-RU" dirty="0"/>
                </a:p>
              </p:txBody>
            </p:sp>
          </p:grpSp>
          <p:sp>
            <p:nvSpPr>
              <p:cNvPr id="5" name="Прямоугольник 4"/>
              <p:cNvSpPr/>
              <p:nvPr/>
            </p:nvSpPr>
            <p:spPr>
              <a:xfrm>
                <a:off x="683568" y="552347"/>
                <a:ext cx="5530440" cy="4445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ru-RU" sz="2400" b="1" dirty="0">
                  <a:latin typeface="Monotype Corsiva" panose="03010101010201010101" pitchFamily="66" charset="0"/>
                </a:endParaRPr>
              </a:p>
            </p:txBody>
          </p:sp>
        </p:grpSp>
        <p:sp>
          <p:nvSpPr>
            <p:cNvPr id="10" name="Прямоугольник 9"/>
            <p:cNvSpPr/>
            <p:nvPr/>
          </p:nvSpPr>
          <p:spPr>
            <a:xfrm>
              <a:off x="614524" y="442848"/>
              <a:ext cx="5530440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latin typeface="Monotype Corsiva" panose="03010101010201010101" pitchFamily="66" charset="0"/>
                </a:rPr>
                <a:t>Понятие </a:t>
              </a:r>
              <a:r>
                <a:rPr lang="ru-RU" sz="2800" b="1" dirty="0">
                  <a:latin typeface="Monotype Corsiva" panose="03010101010201010101" pitchFamily="66" charset="0"/>
                </a:rPr>
                <a:t>производной встречалось в работах итальянского математика Тартальи (около 1500 - 1557 гг.) - здесь появилась касательная в ходе изучения вопроса об угле наклона орудия, при котором обеспечивается наибольшая дальность полета снаряда. </a:t>
              </a:r>
            </a:p>
          </p:txBody>
        </p:sp>
      </p:grpSp>
      <p:pic>
        <p:nvPicPr>
          <p:cNvPr id="3078" name="Picture 6" descr="http://btvt.narod.ru/uchebka/13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351" y="3930250"/>
            <a:ext cx="5148107" cy="272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s46.radikal.ru/i114/0901/e3/0dcecf46e786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3871630"/>
            <a:ext cx="2877605" cy="278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985653" y="368696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Н. Тарталья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5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http://festival.1september.ru/articles/103179/image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741" y="4476703"/>
            <a:ext cx="3769535" cy="217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krasgmu.ru/sys/files/ebooks/el_medinfo/img/img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08" y="3065514"/>
            <a:ext cx="2526804" cy="323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41468" y="143956"/>
            <a:ext cx="6043872" cy="4510509"/>
            <a:chOff x="373832" y="2031493"/>
            <a:chExt cx="6043872" cy="3429336"/>
          </a:xfrm>
        </p:grpSpPr>
        <p:pic>
          <p:nvPicPr>
            <p:cNvPr id="5" name="Picture 6" descr="http://2.bp.blogspot.com/-9M0j5Om9MlM/T2sUgNsYUiI/AAAAAAAALpw/UKWgC8x5Bw8/s1600/%D1%80%D0%B0%D0%BC%D0%BA%D0%B0_Vintage_%D0%BA%D0%BB%D0%B8%D0%BF%D0%B0%D1%80%D1%82_0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832" y="2031493"/>
              <a:ext cx="6043872" cy="3429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95536" y="2132856"/>
              <a:ext cx="54726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577156" y="321718"/>
            <a:ext cx="55446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Основное понятие дифференциального исчисления – понятие производной – возникло в XVII в. В связи с необходимостью решения ряда задач из физики, механики и математики. Дифференциальное исчисление было создано Ньютоном и Лейбницем на основе двух задач: </a:t>
            </a:r>
            <a:endParaRPr lang="ru-RU" sz="2400" b="1" dirty="0" smtClean="0">
              <a:latin typeface="Monotype Corsiva" panose="03010101010201010101" pitchFamily="66" charset="0"/>
            </a:endParaRP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Monotype Corsiva" panose="03010101010201010101" pitchFamily="66" charset="0"/>
              </a:rPr>
              <a:t>о </a:t>
            </a:r>
            <a:r>
              <a:rPr lang="ru-RU" sz="2400" b="1" dirty="0">
                <a:latin typeface="Monotype Corsiva" panose="03010101010201010101" pitchFamily="66" charset="0"/>
              </a:rPr>
              <a:t>разыскании касательной к произвольной </a:t>
            </a:r>
            <a:r>
              <a:rPr lang="ru-RU" sz="2400" b="1" dirty="0" smtClean="0">
                <a:latin typeface="Monotype Corsiva" panose="03010101010201010101" pitchFamily="66" charset="0"/>
              </a:rPr>
              <a:t>линии ;</a:t>
            </a:r>
          </a:p>
          <a:p>
            <a:pPr marL="457200" indent="-457200">
              <a:buAutoNum type="arabicParenR"/>
            </a:pPr>
            <a:r>
              <a:rPr lang="ru-RU" sz="2400" b="1" dirty="0" smtClean="0">
                <a:latin typeface="Monotype Corsiva" panose="03010101010201010101" pitchFamily="66" charset="0"/>
              </a:rPr>
              <a:t>о </a:t>
            </a:r>
            <a:r>
              <a:rPr lang="ru-RU" sz="2400" b="1" dirty="0">
                <a:latin typeface="Monotype Corsiva" panose="03010101010201010101" pitchFamily="66" charset="0"/>
              </a:rPr>
              <a:t>разыскании скорости при произвольном законе движения </a:t>
            </a:r>
          </a:p>
        </p:txBody>
      </p:sp>
      <p:pic>
        <p:nvPicPr>
          <p:cNvPr id="4098" name="Picture 2" descr="https://encrypted-tbn0.gstatic.com/images?q=tbn:ANd9GcT4r5eUXfKz8TBFKyTZjL5i3D2PKPrYh-7DxTHrOGfmkItaPfR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278" y="262450"/>
            <a:ext cx="2510950" cy="272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83669" y="281804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Исаак Ньютон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2972" y="6279646"/>
            <a:ext cx="2847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Готфрид Вильгельм Лейбниц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4124" name="Picture 28" descr="http://www.bymath.net/studyguide/ana/sec/ana3b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95" y="4693406"/>
            <a:ext cx="2414372" cy="177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8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oyallib.ru/data/images/138/cover_1386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73" y="286643"/>
            <a:ext cx="238125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6" name="Picture 36" descr="http://upload.wikimedia.org/wikipedia/commons/thumb/d/da/Moglfm0405_velocidad.jpg/220px-Moglfm0405_velocid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441" y="3828950"/>
            <a:ext cx="20955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17116" y="286643"/>
            <a:ext cx="6271108" cy="4006453"/>
            <a:chOff x="373832" y="2031493"/>
            <a:chExt cx="6043872" cy="3429336"/>
          </a:xfrm>
        </p:grpSpPr>
        <p:pic>
          <p:nvPicPr>
            <p:cNvPr id="5" name="Picture 6" descr="http://2.bp.blogspot.com/-9M0j5Om9MlM/T2sUgNsYUiI/AAAAAAAALpw/UKWgC8x5Bw8/s1600/%D1%80%D0%B0%D0%BC%D0%BA%D0%B0_Vintage_%D0%BA%D0%BB%D0%B8%D0%BF%D0%B0%D1%80%D1%82_0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832" y="2031493"/>
              <a:ext cx="6043872" cy="3429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95536" y="2132856"/>
              <a:ext cx="54726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594296" y="612036"/>
            <a:ext cx="57779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Monotype Corsiva" panose="03010101010201010101" pitchFamily="66" charset="0"/>
              </a:rPr>
              <a:t>В 17 веке на основе учения Г.Галилея о движении активно развивалась кинематическая концепция производной. Различные изложения стали встречаться в работах у Декарта, французского математика </a:t>
            </a:r>
            <a:r>
              <a:rPr lang="ru-RU" sz="2800" b="1" dirty="0" smtClean="0">
                <a:latin typeface="Monotype Corsiva" panose="03010101010201010101" pitchFamily="66" charset="0"/>
              </a:rPr>
              <a:t> Роберваля</a:t>
            </a:r>
            <a:r>
              <a:rPr lang="ru-RU" sz="2800" b="1" dirty="0">
                <a:latin typeface="Monotype Corsiva" panose="03010101010201010101" pitchFamily="66" charset="0"/>
              </a:rPr>
              <a:t>, английского ученого Л. </a:t>
            </a:r>
            <a:r>
              <a:rPr lang="ru-RU" sz="2800" b="1" dirty="0" smtClean="0">
                <a:latin typeface="Monotype Corsiva" panose="03010101010201010101" pitchFamily="66" charset="0"/>
              </a:rPr>
              <a:t>Грегори, в работах  И.  Барроу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6256" y="3148312"/>
            <a:ext cx="173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Галилео  Галилей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5154" name="Picture 34" descr="http://www.physbook.ru/images/9/9b/Img_Slob-10-2-0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96" y="4328839"/>
            <a:ext cx="558165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60" name="Picture 40" descr="https://encrypted-tbn1.gstatic.com/images?q=tbn:ANd9GcR5rfRNRZQJwKOOgRNOqY7_jW9j4704rcO_AWQnHNysTB_YyIk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400576"/>
            <a:ext cx="1300925" cy="108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30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mirgorodsky.ru/mirgorodskiyal_image/ri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329234"/>
            <a:ext cx="2829305" cy="219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57808" y="434860"/>
            <a:ext cx="6043872" cy="4150470"/>
            <a:chOff x="386160" y="199443"/>
            <a:chExt cx="6043872" cy="373034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86160" y="199443"/>
              <a:ext cx="6043872" cy="3730346"/>
              <a:chOff x="373832" y="2031494"/>
              <a:chExt cx="6043872" cy="2838403"/>
            </a:xfrm>
          </p:grpSpPr>
          <p:pic>
            <p:nvPicPr>
              <p:cNvPr id="5" name="Picture 6" descr="http://2.bp.blogspot.com/-9M0j5Om9MlM/T2sUgNsYUiI/AAAAAAAALpw/UKWgC8x5Bw8/s1600/%D1%80%D0%B0%D0%BC%D0%BA%D0%B0_Vintage_%D0%BA%D0%BB%D0%B8%D0%BF%D0%B0%D1%80%D1%82_03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32" y="2031494"/>
                <a:ext cx="6043872" cy="283840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395536" y="2132856"/>
                <a:ext cx="54726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Прямоугольник 3"/>
                <p:cNvSpPr/>
                <p:nvPr/>
              </p:nvSpPr>
              <p:spPr>
                <a:xfrm>
                  <a:off x="683568" y="552347"/>
                  <a:ext cx="5530440" cy="32896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2400" b="1" dirty="0" smtClean="0">
                      <a:latin typeface="Monotype Corsiva" panose="03010101010201010101" pitchFamily="66" charset="0"/>
                    </a:rPr>
                    <a:t>В 1629 г. Пьер Ферма предложил правила нахождения экстремумов многочленов. Его имя носит  известная нам теорема из анализа. Одним из итогов его размышлений над проблемами теории чисел  стала теорема  Ферма,</a:t>
                  </a:r>
                  <a:r>
                    <a:rPr lang="en-US" sz="2400" b="1" dirty="0" smtClean="0">
                      <a:latin typeface="Monotype Corsiva" panose="03010101010201010101" pitchFamily="66" charset="0"/>
                    </a:rPr>
                    <a:t> </a:t>
                  </a:r>
                  <a:r>
                    <a:rPr lang="ru-RU" sz="2400" b="1" dirty="0" smtClean="0">
                      <a:latin typeface="Monotype Corsiva" panose="03010101010201010101" pitchFamily="66" charset="0"/>
                    </a:rPr>
                    <a:t>которая не доказана и поныне : «Уравнение 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400" b="1" i="1" smtClean="0"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/>
                            </a:rPr>
                            <m:t>𝒏</m:t>
                          </m:r>
                        </m:sup>
                      </m:sSup>
                    </m:oMath>
                  </a14:m>
                  <a:r>
                    <a:rPr lang="en-US" sz="2400" b="1" dirty="0" smtClean="0">
                      <a:latin typeface="Monotype Corsiva" panose="03010101010201010101" pitchFamily="66" charset="0"/>
                    </a:rPr>
                    <a:t> +</a:t>
                  </a:r>
                  <a:r>
                    <a:rPr lang="ru-RU" sz="2400" b="1" dirty="0" smtClean="0">
                      <a:latin typeface="Monotype Corsiva" panose="03010101010201010101" pitchFamily="66" charset="0"/>
                    </a:rPr>
                    <a:t> </a:t>
                  </a:r>
                  <a:r>
                    <a:rPr lang="en-US" sz="2400" b="1" dirty="0" smtClean="0">
                      <a:latin typeface="Monotype Corsiva" panose="03010101010201010101" pitchFamily="66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400" b="1" i="1" smtClean="0">
                              <a:latin typeface="Cambria Math"/>
                            </a:rPr>
                            <m:t>у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</m:sup>
                      </m:sSup>
                    </m:oMath>
                  </a14:m>
                  <a:r>
                    <a:rPr lang="ru-RU" sz="2400" b="1" dirty="0" smtClean="0">
                      <a:latin typeface="Monotype Corsiva" panose="03010101010201010101" pitchFamily="66" charset="0"/>
                    </a:rPr>
                    <a:t> = 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𝒛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</m:sup>
                      </m:sSup>
                    </m:oMath>
                  </a14:m>
                  <a:r>
                    <a:rPr lang="en-US" sz="2400" b="1" dirty="0" smtClean="0">
                      <a:latin typeface="Monotype Corsiva" panose="03010101010201010101" pitchFamily="66" charset="0"/>
                    </a:rPr>
                    <a:t> </a:t>
                  </a:r>
                  <a:r>
                    <a:rPr lang="ru-RU" sz="2400" b="1" dirty="0" smtClean="0">
                      <a:latin typeface="Monotype Corsiva" panose="03010101010201010101" pitchFamily="66" charset="0"/>
                    </a:rPr>
                    <a:t>не имеет решений в натуральных числах  при натуральном </a:t>
                  </a:r>
                  <a:r>
                    <a:rPr lang="en-US" sz="2400" b="1" dirty="0" smtClean="0">
                      <a:latin typeface="Monotype Corsiva" panose="03010101010201010101" pitchFamily="66" charset="0"/>
                    </a:rPr>
                    <a:t>n, </a:t>
                  </a:r>
                  <a:r>
                    <a:rPr lang="ru-RU" sz="2400" b="1" dirty="0" smtClean="0">
                      <a:latin typeface="Monotype Corsiva" panose="03010101010201010101" pitchFamily="66" charset="0"/>
                    </a:rPr>
                    <a:t>большем двух»</a:t>
                  </a:r>
                </a:p>
              </p:txBody>
            </p:sp>
          </mc:Choice>
          <mc:Fallback xmlns="">
            <p:sp>
              <p:nvSpPr>
                <p:cNvPr id="4" name="Прямоугольник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68" y="552347"/>
                  <a:ext cx="5530440" cy="3289649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1652" t="-1500" r="-297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6148" name="Picture 4" descr="http://900igr.net/datai/fizika/Elektromagnitnye-volny/0033-014-Ferma-Per-1601-1665-frantsuzskij-matematik-i-fizi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680" y="434860"/>
            <a:ext cx="2352911" cy="270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03704" y="31836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Ферма Пьер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6152" name="Picture 8" descr="http://svyato.net/uploads/posts/2011-03/1300874415_21800-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707" y="3820755"/>
            <a:ext cx="1782664" cy="48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bymath.net/studyguide/ana/sec/ana7l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78" y="4797152"/>
            <a:ext cx="47910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16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17116" y="286643"/>
            <a:ext cx="6043872" cy="4366493"/>
            <a:chOff x="386160" y="199442"/>
            <a:chExt cx="6043872" cy="450697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86160" y="199442"/>
              <a:ext cx="6043872" cy="4506975"/>
              <a:chOff x="373832" y="2031493"/>
              <a:chExt cx="6043872" cy="3429336"/>
            </a:xfrm>
          </p:grpSpPr>
          <p:pic>
            <p:nvPicPr>
              <p:cNvPr id="5" name="Picture 6" descr="http://2.bp.blogspot.com/-9M0j5Om9MlM/T2sUgNsYUiI/AAAAAAAALpw/UKWgC8x5Bw8/s1600/%D1%80%D0%B0%D0%BC%D0%BA%D0%B0_Vintage_%D0%BA%D0%BB%D0%B8%D0%BF%D0%B0%D1%80%D1%82_03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32" y="2031493"/>
                <a:ext cx="6043872" cy="34293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395536" y="2132856"/>
                <a:ext cx="54726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683568" y="552347"/>
              <a:ext cx="5530440" cy="3645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latin typeface="Monotype Corsiva" panose="03010101010201010101" pitchFamily="66" charset="0"/>
                </a:rPr>
                <a:t>Большой вклад в развитие идей анализа вложили ученики Лейбница – братья Бернулли. Ученик И. Бернулли А.  Лопиталь  в 1696 г. Издал первый печатный курс дифференциального исчисления «Анализ бесконечно малых для исследования кривых линий», способствовавший распространению новых методов. Ряд крупных результатов получил Лагранж, его работы сыграли важную роль в осмыслении основ анализа.</a:t>
              </a:r>
              <a:endParaRPr lang="ru-RU" sz="2400" b="1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7170" name="Picture 2" descr="http://upload.wikimedia.org/wikipedia/commons/a/a3/Guillaume_de_l'H%C3%B4pit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86643"/>
            <a:ext cx="25527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64474" y="335561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А. Лопиталь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7174" name="Picture 6" descr="http://publ.lib.ru/ARCHIVES/L/LOPITAL'_Giyom_Fransua/.Online/Anbm35O1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448" y="3724950"/>
            <a:ext cx="1716782" cy="264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encrypted-tbn1.gstatic.com/images?q=tbn:ANd9GcSC5a4wxAVwgBrKQZBM7EULLHzO61PQv2nWrSy0aVg_2xU05R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15" y="4840138"/>
            <a:ext cx="4162250" cy="77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encrypted-tbn2.gstatic.com/images?q=tbn:ANd9GcRyQ14iOoKiFLHzrSBhlVOUQZ5EMOW4A_U09eqLap89pDv5rJ3rG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07" y="5733986"/>
            <a:ext cx="4018234" cy="77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91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12" descr="http://www.euroki.ru/books/gdzs/1301/6259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02" y="3573015"/>
            <a:ext cx="3759184" cy="294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data:image/jpeg;base64,/9j/4AAQSkZJRgABAQAAAQABAAD/2wCEAAkGBhMRERQREhQVFRISFRcWFBUVFRQUFBUQFRQVFBQVGBUXHCYeFxkjHBQUHy8gIycpLCwsFR4xNTAqNSYrLCkBCQoKDQwOFA8PFCkYFBgpKSkpKSkpKSkpKSkpKSkpKSkpKSkpKSkpKSkpKSkpKSkpKSkpKSkpKSkpKSkpKSkpKf/AABEIALgAeAMBIgACEQEDEQH/xAAZAAACAwEAAAAAAAAAAAAAAAADBAABAgX/xAA3EAABAwEFBQUHAwUBAAAAAAABAAIRIQMEIjFBElFhcbEyUnKBkRSCkqHB0fAFwvFCYrLS4RP/xAAXAQEBAQEAAAAAAAAAAAAAAAABAAIE/8QAGBEBAQEBAQAAAAAAAAAAAAAAAAERITH/2gAMAwEAAhEDEQA/AE3Xt8Vc71KF7U/vO+IqwcAQra1DfP1XJrqb9pd3nfE5X7S/vO+JyX/9CKlsDfn6wstvWKMxSCN50+SVw228v7zviKv2h/ed8R+6HVZfbAZkKXBfaHd53xFa9of3nfEUFls00BRJUli1f3nfEVZtH953xH7qtpY9padQpYILR/ed8R+6y62f33T4ira4LNs/ZE7lLjTbZwHacfeKsXl3ed6uSjL0DpWY2RUrf/tHaBaN9CPUZKRsXp3ed8RVIbVEaWWDCEhfD2s6AAQYMmpr6LoM7ASP6gyNp2hGecEAx8qJgpWXhvaEVz103rNlbPIBkGBu66SrfZgwHVwnyqpYEgFraA7s/wA/JWmRm27yJJADshEHjJ0WG2wNBEzqYiNTOZUFg4gOq6KDiK5Tmmrrdw4EubBkmtPkgwu22Ndp7aDfJnSN3/Uwy3f3mT5fdG9lZuChurO6PmggWlsTAcW6xlG1FJrkhsc8iZB4SIPKtE2LpZ93qrF0Z3QpEhaQSQYj0k/KVT7y8nZOyQRO4R60WrewO1stbhI5Cd8qw1zTQjDmDkeP5xSyV2ngxtgUOonjmc0Wye+QHOoa0qCMoNYhVa2TZLnAa5Ekz+aq7MyW59kZVJrKjHRu9Jb3TA5ZhRVYgwZzJk/ZRZsIrDhCDejgd4T0R7PshCvBwu5HooufdmS4VIwnIwe0E2LoMzJ5kpe6jG3wn/IJ/aO5NEQAjktqgSr2lFJUlSVAUJJVqoWlBmiFa2IOYn84JiFSkVtbq3ZNIpxS9xbVvg+y6FqKHkk7iYI8H2SDjqKK5UQ0zZuGyEK8Owu5HoiCjUtavwupoeigHde03wnqE4KJS6NqKaHqmwmqJaWmyJKAb+ImsV0zhEt7AvpMfn8oZuEkVypAopNMvUlogw4Z7juO5Gs7UOqDOiELlpNIPqdVhv6cQKO/P4VxdNhVCVH6edXH8/CtC5HvnKMhuin5qomisAlCs7kRm4nKnIJgoTDxQ8ilLq2rfB/qm7V2E8knc3GR4B+1MB3ZVqEqLKW00S16dhd4T0TMUqlb0zA7keiYQLpaYgP7T1ToSV0biHhPVOiE0RqAtBDgIgCChKkqSqJUlwskrJVKTW0VNpSVQAUmbW0wlKXN2IeEftTNq3CeSVugxe5/qmA8VFUKIIkUS16GB3I9EwXUpVK3kYXcj0KoAbqcQ4tPVPgrn3TtDwnqnQlRsFaDlgIFvay1wg0B86adFIezvAcJHH5GFopBlo5kNiWtpQVJDST6nVbbfXGaGjZFNYn/AJ5FWLTEqSkrW8voIJlo0/qJAnyqYRrC2Jc4HIAU4mYjfRWLTEqwVlUSpKtzhPIpe7HF7o/ai25wOroeiBdnYvdH0VAdJVKiVaC0BhCDeBhd4T0TDbOg5IN6EMf4T0USl2Zi5D6p5oSdyq/3fqni2KJogDby07/SmcI5ISLbo6SRst1EHcKD1qs2dydSS2M8yTt0xcVI821lxGg14nRbJHBc1lyeAezMzO0Z2Sat4Hip7C4EEHLZEE5xWTurpwViOW9pEQAdIJg5UQbGziSY2nGTGm4JdtwdALiNrak11rXiMqKxdH7Ug5umuVBAcoHFkBL2F2dB2nHiAc95TDGACK03kn5lRZt+w7keiDdBi90ftRbfsO8JQrr2j4R9FQU6AoqUQRwKBAvYwP8ACeiYaaD6pe+DA/wnoqEpcTD/AHf3FdB5B1XOurcfu/UpwtTRPGjG9YfagTXylW2iGbFpJMVOfRSK3T9QmS6g085PQSmjexhJptZDgK1WnXVhzH5EdFh1zbuy31SmDfmGsnKTAJgTruRmPkTWONEE3NogAZiD4dfsmGsAEDTzQEWdlbKxCCHbiGO5HohXNuIn+0fRFvLMDuRWLoIc7whMFNqKESogjNNEC9HA7keiKDRAvJwuHA9FEvdXYvd+pTcpO6nGfCP8imyUiLhTZVbSjnILYCpwWWkq1IOzsY3zx3IoColVtKC4VKg4rSUFeOw7keiDdHY3eEfRFvPYdyPRCunbPhCQbcVFTgVFloUuACS/UL21rSMyQaa8021tAuTeRL3uIkNp5QYTBWWvdtU7vAf1HUpltsZ7QiMs68eCUtCe0C0kCIJ1k1hU10N0nPTLnMlaZdB18AEmh3ckWytNsAjX+FzGO2gO7EGvKlMskewtngUAArEnSTrKMOn2grQckvaX17NIrO/zWxbn+0+Y+6MOmoVQlvanzAaDSaEH9yz7Y6Jw+onlG0rFrbr03a2Zr9d071LR5Jhrg0DI7+e4JN0waAEurvPLd/1TaBNMgN8ia7ilnRL1aODTUkVBgtj0FQpYXgNfB1AE8aJZjXSRTKuQzGVTUItpZbU7wJ5ACqVrqzoqQru4uY0nMgdFFlodhokL/c3GS2cQhwB0XSsnGFHI8Oa4jP08kGjhSKmAOMot0uo2iCJzmZplEHVdQLSdGEzcWaCOIzhCdcTkCCNxp810dlZAVqwnZfp4mSB5SZ80X2Bm75lNNCtWrHOtLgAMM1zEmvnoUMXIjJpneXTHIBdUhUGq1YQbcAe1X1EfNYvl0AbIB4xJIEaCV0oUVoxx23GKuDoO7Eqs7qdohpOyc5nL0FV2SFmAnVjAYAABoqRCYUWWlyKjcsFRRFURp4rQcrUUkAVEKKKSgrL1FFJQtVNpWokMlykqlEFoEqiVFFJRdvUUUU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ata:image/jpeg;base64,/9j/4AAQSkZJRgABAQAAAQABAAD/2wCEAAkGBhMRERQREhQVFRISFRcWFBUVFRQUFBUQFRQVFBQVGBUXHCYeFxkjHBQUHy8gIycpLCwsFR4xNTAqNSYrLCkBCQoKDQwOFA8PFCkYFBgpKSkpKSkpKSkpKSkpKSkpKSkpKSkpKSkpKSkpKSkpKSkpKSkpKSkpKSkpKSkpKSkpKf/AABEIALgAeAMBIgACEQEDEQH/xAAZAAACAwEAAAAAAAAAAAAAAAADBAABAgX/xAA3EAABAwEFBQUHAwUBAAAAAAABAAIRIQMEIjFBElFhcbEyUnKBkRSCkqHB0fAFwvFCYrLS4RP/xAAXAQEBAQEAAAAAAAAAAAAAAAABAAIE/8QAGBEBAQEBAQAAAAAAAAAAAAAAAAERITH/2gAMAwEAAhEDEQA/AE3Xt8Vc71KF7U/vO+IqwcAQra1DfP1XJrqb9pd3nfE5X7S/vO+JyX/9CKlsDfn6wstvWKMxSCN50+SVw228v7zviKv2h/ed8R+6HVZfbAZkKXBfaHd53xFa9of3nfEUFls00BRJUli1f3nfEVZtH953xH7qtpY9padQpYILR/ed8R+6y62f33T4ira4LNs/ZE7lLjTbZwHacfeKsXl3ed6uSjL0DpWY2RUrf/tHaBaN9CPUZKRsXp3ed8RVIbVEaWWDCEhfD2s6AAQYMmpr6LoM7ASP6gyNp2hGecEAx8qJgpWXhvaEVz103rNlbPIBkGBu66SrfZgwHVwnyqpYEgFraA7s/wA/JWmRm27yJJADshEHjJ0WG2wNBEzqYiNTOZUFg4gOq6KDiK5Tmmrrdw4EubBkmtPkgwu22Ndp7aDfJnSN3/Uwy3f3mT5fdG9lZuChurO6PmggWlsTAcW6xlG1FJrkhsc8iZB4SIPKtE2LpZ93qrF0Z3QpEhaQSQYj0k/KVT7y8nZOyQRO4R60WrewO1stbhI5Cd8qw1zTQjDmDkeP5xSyV2ngxtgUOonjmc0Wye+QHOoa0qCMoNYhVa2TZLnAa5Ekz+aq7MyW59kZVJrKjHRu9Jb3TA5ZhRVYgwZzJk/ZRZsIrDhCDejgd4T0R7PshCvBwu5HooufdmS4VIwnIwe0E2LoMzJ5kpe6jG3wn/IJ/aO5NEQAjktqgSr2lFJUlSVAUJJVqoWlBmiFa2IOYn84JiFSkVtbq3ZNIpxS9xbVvg+y6FqKHkk7iYI8H2SDjqKK5UQ0zZuGyEK8Owu5HoiCjUtavwupoeigHde03wnqE4KJS6NqKaHqmwmqJaWmyJKAb+ImsV0zhEt7AvpMfn8oZuEkVypAopNMvUlogw4Z7juO5Gs7UOqDOiELlpNIPqdVhv6cQKO/P4VxdNhVCVH6edXH8/CtC5HvnKMhuin5qomisAlCs7kRm4nKnIJgoTDxQ8ilLq2rfB/qm7V2E8knc3GR4B+1MB3ZVqEqLKW00S16dhd4T0TMUqlb0zA7keiYQLpaYgP7T1ToSV0biHhPVOiE0RqAtBDgIgCChKkqSqJUlwskrJVKTW0VNpSVQAUmbW0wlKXN2IeEftTNq3CeSVugxe5/qmA8VFUKIIkUS16GB3I9EwXUpVK3kYXcj0KoAbqcQ4tPVPgrn3TtDwnqnQlRsFaDlgIFvay1wg0B86adFIezvAcJHH5GFopBlo5kNiWtpQVJDST6nVbbfXGaGjZFNYn/AJ5FWLTEqSkrW8voIJlo0/qJAnyqYRrC2Jc4HIAU4mYjfRWLTEqwVlUSpKtzhPIpe7HF7o/ai25wOroeiBdnYvdH0VAdJVKiVaC0BhCDeBhd4T0TDbOg5IN6EMf4T0USl2Zi5D6p5oSdyq/3fqni2KJogDby07/SmcI5ISLbo6SRst1EHcKD1qs2dydSS2M8yTt0xcVI821lxGg14nRbJHBc1lyeAezMzO0Z2Sat4Hip7C4EEHLZEE5xWTurpwViOW9pEQAdIJg5UQbGziSY2nGTGm4JdtwdALiNrak11rXiMqKxdH7Ug5umuVBAcoHFkBL2F2dB2nHiAc95TDGACK03kn5lRZt+w7keiDdBi90ftRbfsO8JQrr2j4R9FQU6AoqUQRwKBAvYwP8ACeiYaaD6pe+DA/wnoqEpcTD/AHf3FdB5B1XOurcfu/UpwtTRPGjG9YfagTXylW2iGbFpJMVOfRSK3T9QmS6g085PQSmjexhJptZDgK1WnXVhzH5EdFh1zbuy31SmDfmGsnKTAJgTruRmPkTWONEE3NogAZiD4dfsmGsAEDTzQEWdlbKxCCHbiGO5HohXNuIn+0fRFvLMDuRWLoIc7whMFNqKESogjNNEC9HA7keiKDRAvJwuHA9FEvdXYvd+pTcpO6nGfCP8imyUiLhTZVbSjnILYCpwWWkq1IOzsY3zx3IoColVtKC4VKg4rSUFeOw7keiDdHY3eEfRFvPYdyPRCunbPhCQbcVFTgVFloUuACS/UL21rSMyQaa8021tAuTeRL3uIkNp5QYTBWWvdtU7vAf1HUpltsZ7QiMs68eCUtCe0C0kCIJ1k1hU10N0nPTLnMlaZdB18AEmh3ckWytNsAjX+FzGO2gO7EGvKlMskewtngUAArEnSTrKMOn2grQckvaX17NIrO/zWxbn+0+Y+6MOmoVQlvanzAaDSaEH9yz7Y6Jw+onlG0rFrbr03a2Zr9d071LR5Jhrg0DI7+e4JN0waAEurvPLd/1TaBNMgN8ia7ilnRL1aODTUkVBgtj0FQpYXgNfB1AE8aJZjXSRTKuQzGVTUItpZbU7wJ5ACqVrqzoqQru4uY0nMgdFFlodhokL/c3GS2cQhwB0XSsnGFHI8Oa4jP08kGjhSKmAOMot0uo2iCJzmZplEHVdQLSdGEzcWaCOIzhCdcTkCCNxp810dlZAVqwnZfp4mSB5SZ80X2Bm75lNNCtWrHOtLgAMM1zEmvnoUMXIjJpneXTHIBdUhUGq1YQbcAe1X1EfNYvl0AbIB4xJIEaCV0oUVoxx23GKuDoO7Eqs7qdohpOyc5nL0FV2SFmAnVjAYAABoqRCYUWWlyKjcsFRRFURp4rQcrUUkAVEKKKSgrL1FFJQtVNpWokMlykqlEFoEqiVFFJRdvUUUUn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://festival.1september.ru/articles/589579/img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4" y="3681769"/>
            <a:ext cx="3929195" cy="283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307975" y="204093"/>
            <a:ext cx="8584505" cy="3705543"/>
            <a:chOff x="-10321" y="-137436"/>
            <a:chExt cx="6043872" cy="358086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-10321" y="-137436"/>
              <a:ext cx="6043872" cy="3360664"/>
              <a:chOff x="-22649" y="1775164"/>
              <a:chExt cx="6043872" cy="2557113"/>
            </a:xfrm>
          </p:grpSpPr>
          <p:pic>
            <p:nvPicPr>
              <p:cNvPr id="7" name="Picture 6" descr="http://2.bp.blogspot.com/-9M0j5Om9MlM/T2sUgNsYUiI/AAAAAAAALpw/UKWgC8x5Bw8/s1600/%D1%80%D0%B0%D0%BC%D0%BA%D0%B0_Vintage_%D0%BA%D0%BB%D0%B8%D0%BF%D0%B0%D1%80%D1%82_0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2649" y="1775164"/>
                <a:ext cx="6043872" cy="25571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395536" y="2132856"/>
                <a:ext cx="54726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306156" y="61137"/>
              <a:ext cx="5574316" cy="3382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latin typeface="Monotype Corsiva" panose="03010101010201010101" pitchFamily="66" charset="0"/>
                </a:rPr>
                <a:t>Появление нового мощного метода позволил решить  широкий круг задач и способствовал бурного развития анализа в Х</a:t>
              </a:r>
              <a:r>
                <a:rPr lang="en-US" sz="2400" b="1" dirty="0" smtClean="0">
                  <a:latin typeface="Monotype Corsiva" panose="03010101010201010101" pitchFamily="66" charset="0"/>
                </a:rPr>
                <a:t>VIII </a:t>
              </a:r>
              <a:r>
                <a:rPr lang="ru-RU" sz="2400" b="1" dirty="0" smtClean="0">
                  <a:latin typeface="Monotype Corsiva" panose="03010101010201010101" pitchFamily="66" charset="0"/>
                </a:rPr>
                <a:t>в. Но к концу  этого столетия  у создателей  дифференциального  исчисления появились проблемы. Основная трудность заключалась в том, что отсутствовали точные определения таких понятий, как «предел», «непрерывность»,  «действительное число». Характерно высказывание  М. Ролля, который писал, что новое исчисление есть коллекция гениальных ошибок</a:t>
              </a:r>
              <a:endParaRPr lang="ru-RU" sz="2400" b="1" dirty="0">
                <a:latin typeface="Monotype Corsiva" panose="03010101010201010101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678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Тетрадь для рисования</Template>
  <TotalTime>439</TotalTime>
  <Words>548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Sketchbook</vt:lpstr>
      <vt:lpstr>Исторические сведения о производной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гр. 11-33</dc:creator>
  <cp:lastModifiedBy>Игорь Андрюхин</cp:lastModifiedBy>
  <cp:revision>45</cp:revision>
  <dcterms:created xsi:type="dcterms:W3CDTF">2014-03-26T04:05:10Z</dcterms:created>
  <dcterms:modified xsi:type="dcterms:W3CDTF">2014-03-26T16:55:53Z</dcterms:modified>
</cp:coreProperties>
</file>